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1" r:id="rId5"/>
    <p:sldId id="259" r:id="rId6"/>
    <p:sldId id="260"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60" d="100"/>
          <a:sy n="60" d="100"/>
        </p:scale>
        <p:origin x="2496" y="132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6.gi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9830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Date Placeholder 2"/>
          <p:cNvSpPr>
            <a:spLocks noGrp="1"/>
          </p:cNvSpPr>
          <p:nvPr>
            <p:ph type="dt" sz="half" idx="10"/>
          </p:nvPr>
        </p:nvSpPr>
        <p:spPr/>
        <p:txBody>
          <a:bodyPr/>
          <a:lstStyle/>
          <a:p>
            <a:fld id="{C3960A21-4EE9-4B45-8D2F-B74929BA38C8}" type="datetimeFigureOut">
              <a:rPr lang="en-GB" smtClean="0"/>
              <a:t>04/10/2016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40888591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8503370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6443474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3025783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2949328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21134269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1931828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2903690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602067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960A21-4EE9-4B45-8D2F-B74929BA38C8}" type="datetimeFigureOut">
              <a:rPr lang="en-GB" smtClean="0"/>
              <a:t>04/10/2016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2881925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3960A21-4EE9-4B45-8D2F-B74929BA38C8}" type="datetimeFigureOut">
              <a:rPr lang="en-GB" smtClean="0"/>
              <a:t>04/10/2016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1309212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3960A21-4EE9-4B45-8D2F-B74929BA38C8}" type="datetimeFigureOut">
              <a:rPr lang="en-GB" smtClean="0"/>
              <a:t>04/10/2016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1735596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3960A21-4EE9-4B45-8D2F-B74929BA38C8}" type="datetimeFigureOut">
              <a:rPr lang="en-GB" smtClean="0"/>
              <a:t>04/10/2016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17794006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960A21-4EE9-4B45-8D2F-B74929BA38C8}" type="datetimeFigureOut">
              <a:rPr lang="en-GB" smtClean="0"/>
              <a:t>04/10/2016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1239477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960A21-4EE9-4B45-8D2F-B74929BA38C8}" type="datetimeFigureOut">
              <a:rPr lang="en-GB" smtClean="0"/>
              <a:t>04/10/2016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2263770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960A21-4EE9-4B45-8D2F-B74929BA38C8}" type="datetimeFigureOut">
              <a:rPr lang="en-GB" smtClean="0"/>
              <a:t>04/10/2016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D9E5D08-C936-49AD-AAF8-047FF810B434}" type="slidenum">
              <a:rPr lang="en-GB" smtClean="0"/>
              <a:t>‹#›</a:t>
            </a:fld>
            <a:endParaRPr lang="en-GB"/>
          </a:p>
        </p:txBody>
      </p:sp>
    </p:spTree>
    <p:extLst>
      <p:ext uri="{BB962C8B-B14F-4D97-AF65-F5344CB8AC3E}">
        <p14:creationId xmlns:p14="http://schemas.microsoft.com/office/powerpoint/2010/main" val="3903497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C3960A21-4EE9-4B45-8D2F-B74929BA38C8}" type="datetimeFigureOut">
              <a:rPr lang="en-GB" smtClean="0"/>
              <a:t>04/10/2016</a:t>
            </a:fld>
            <a:endParaRPr lang="en-GB"/>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GB"/>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D9E5D08-C936-49AD-AAF8-047FF810B434}" type="slidenum">
              <a:rPr lang="en-GB" smtClean="0"/>
              <a:t>‹#›</a:t>
            </a:fld>
            <a:endParaRPr lang="en-GB"/>
          </a:p>
        </p:txBody>
      </p:sp>
    </p:spTree>
    <p:extLst>
      <p:ext uri="{BB962C8B-B14F-4D97-AF65-F5344CB8AC3E}">
        <p14:creationId xmlns:p14="http://schemas.microsoft.com/office/powerpoint/2010/main" val="258302901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youtu.be/fBecEtNAavQ"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youtu.be/1FC3ve0c8oo?t=2m13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youtube.com/watch?v=Q3W4FbsAqIY"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fBecEtNAavQ" TargetMode="External"/><Relationship Id="rId2" Type="http://schemas.openxmlformats.org/officeDocument/2006/relationships/hyperlink" Target="http://www.cinemablend.com/games/Battlefield-4-Frostbite-3-Video-Notes-How-Destruction-Physics-Evolved-56985.html" TargetMode="External"/><Relationship Id="rId1" Type="http://schemas.openxmlformats.org/officeDocument/2006/relationships/slideLayout" Target="../slideLayouts/slideLayout2.xml"/><Relationship Id="rId6" Type="http://schemas.openxmlformats.org/officeDocument/2006/relationships/hyperlink" Target="http://www.bit-tech.net/hardware/graphics/2013/11/27/battlefield-4-performance-analysis/1" TargetMode="External"/><Relationship Id="rId5" Type="http://schemas.openxmlformats.org/officeDocument/2006/relationships/hyperlink" Target="https://www.youtube.com/watch?v=Q3W4FbsAqIY" TargetMode="External"/><Relationship Id="rId4" Type="http://schemas.openxmlformats.org/officeDocument/2006/relationships/hyperlink" Target="http://www.frostbite.com/about/missi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s://images5.alphacoders.com/410/41034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Subtitle 2"/>
          <p:cNvSpPr>
            <a:spLocks noGrp="1"/>
          </p:cNvSpPr>
          <p:nvPr>
            <p:ph type="subTitle" idx="1"/>
          </p:nvPr>
        </p:nvSpPr>
        <p:spPr>
          <a:xfrm rot="21175145">
            <a:off x="7405572" y="3410701"/>
            <a:ext cx="2657706" cy="1284371"/>
          </a:xfrm>
        </p:spPr>
        <p:txBody>
          <a:bodyPr>
            <a:normAutofit/>
          </a:bodyPr>
          <a:lstStyle/>
          <a:p>
            <a:r>
              <a:rPr lang="en-GB" sz="3200" b="1" dirty="0" smtClean="0">
                <a:solidFill>
                  <a:srgbClr val="00CC00"/>
                </a:solidFill>
                <a:latin typeface="Agency FB" panose="020B0503020202020204" pitchFamily="34" charset="0"/>
              </a:rPr>
              <a:t>Matthew McAuley</a:t>
            </a:r>
            <a:endParaRPr lang="en-GB" sz="3200" b="1" dirty="0">
              <a:solidFill>
                <a:srgbClr val="00CC00"/>
              </a:solidFill>
              <a:latin typeface="Agency FB" panose="020B0503020202020204" pitchFamily="34" charset="0"/>
            </a:endParaRPr>
          </a:p>
        </p:txBody>
      </p:sp>
      <p:pic>
        <p:nvPicPr>
          <p:cNvPr id="1030" name="Picture 6" descr="https://getbblog.com/img/design/logo-bf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976" y="5711018"/>
            <a:ext cx="6588124" cy="96600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Frostbite engine logo 2016.jpe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1119928">
            <a:off x="3008680" y="210549"/>
            <a:ext cx="3230043" cy="2928085"/>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www.dice.se/wp-content/uploads/2014/12/dice-logotype-black.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V="1">
            <a:off x="207973" y="171279"/>
            <a:ext cx="3405772" cy="831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46680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5974" y="315555"/>
            <a:ext cx="8534400" cy="1507067"/>
          </a:xfrm>
        </p:spPr>
        <p:txBody>
          <a:bodyPr>
            <a:normAutofit/>
          </a:bodyPr>
          <a:lstStyle/>
          <a:p>
            <a:r>
              <a:rPr lang="en-GB" sz="6000" dirty="0" smtClean="0">
                <a:latin typeface="Agency FB" panose="020B0503020202020204" pitchFamily="34" charset="0"/>
              </a:rPr>
              <a:t>Battlefield 4 </a:t>
            </a:r>
            <a:endParaRPr lang="en-GB" sz="6000" dirty="0">
              <a:latin typeface="Agency FB" panose="020B0503020202020204" pitchFamily="34" charset="0"/>
            </a:endParaRPr>
          </a:p>
        </p:txBody>
      </p:sp>
      <p:sp>
        <p:nvSpPr>
          <p:cNvPr id="3" name="Content Placeholder 2"/>
          <p:cNvSpPr>
            <a:spLocks noGrp="1"/>
          </p:cNvSpPr>
          <p:nvPr>
            <p:ph idx="1"/>
          </p:nvPr>
        </p:nvSpPr>
        <p:spPr>
          <a:xfrm>
            <a:off x="593596" y="1822622"/>
            <a:ext cx="8534400" cy="3615267"/>
          </a:xfrm>
        </p:spPr>
        <p:txBody>
          <a:bodyPr>
            <a:normAutofit/>
          </a:bodyPr>
          <a:lstStyle/>
          <a:p>
            <a:pPr marL="0" indent="0">
              <a:buNone/>
            </a:pPr>
            <a:r>
              <a:rPr lang="en-GB" dirty="0" smtClean="0">
                <a:solidFill>
                  <a:schemeClr val="tx1"/>
                </a:solidFill>
                <a:latin typeface="Agency FB" panose="020B0503020202020204" pitchFamily="34" charset="0"/>
              </a:rPr>
              <a:t>Battlefield 4 is a first person shooter developed for PlayStation, Xbox and PC.</a:t>
            </a:r>
          </a:p>
          <a:p>
            <a:pPr marL="0" indent="0">
              <a:buNone/>
            </a:pPr>
            <a:r>
              <a:rPr lang="en-GB" dirty="0" smtClean="0">
                <a:solidFill>
                  <a:schemeClr val="tx1"/>
                </a:solidFill>
                <a:latin typeface="Agency FB" panose="020B0503020202020204" pitchFamily="34" charset="0"/>
              </a:rPr>
              <a:t>It was developed by DICE which are a video game development company owned by </a:t>
            </a:r>
            <a:r>
              <a:rPr lang="en-GB" dirty="0">
                <a:solidFill>
                  <a:schemeClr val="tx1"/>
                </a:solidFill>
                <a:latin typeface="Agency FB" panose="020B0503020202020204" pitchFamily="34" charset="0"/>
              </a:rPr>
              <a:t>E</a:t>
            </a:r>
            <a:r>
              <a:rPr lang="en-GB" dirty="0" smtClean="0">
                <a:solidFill>
                  <a:schemeClr val="tx1"/>
                </a:solidFill>
                <a:latin typeface="Agency FB" panose="020B0503020202020204" pitchFamily="34" charset="0"/>
              </a:rPr>
              <a:t>lectronic Arts. </a:t>
            </a:r>
          </a:p>
          <a:p>
            <a:pPr marL="0" indent="0">
              <a:buNone/>
            </a:pPr>
            <a:r>
              <a:rPr lang="en-GB" dirty="0" smtClean="0">
                <a:solidFill>
                  <a:schemeClr val="tx1"/>
                </a:solidFill>
                <a:latin typeface="Agency FB" panose="020B0503020202020204" pitchFamily="34" charset="0"/>
              </a:rPr>
              <a:t>The game is still very popular today even though it was released in 2013 but maybe not the best in terms of the franchise.</a:t>
            </a:r>
          </a:p>
          <a:p>
            <a:pPr marL="0" indent="0">
              <a:buNone/>
            </a:pPr>
            <a:r>
              <a:rPr lang="en-GB" dirty="0" smtClean="0">
                <a:solidFill>
                  <a:schemeClr val="tx1"/>
                </a:solidFill>
                <a:latin typeface="Agency FB" panose="020B0503020202020204" pitchFamily="34" charset="0"/>
              </a:rPr>
              <a:t>I still feel the visuals and gameplay can stand up to any game on the market today as it still a fun and engaging game.</a:t>
            </a:r>
          </a:p>
          <a:p>
            <a:pPr marL="0" indent="0">
              <a:buNone/>
            </a:pPr>
            <a:r>
              <a:rPr lang="en-GB" dirty="0" smtClean="0">
                <a:solidFill>
                  <a:schemeClr val="tx1"/>
                </a:solidFill>
                <a:latin typeface="Agency FB" panose="020B0503020202020204" pitchFamily="34" charset="0"/>
              </a:rPr>
              <a:t>This is down to the engine that was used to create the game which was frostbite 3. At time the game was released the engine was the best on the market and still is one of the leading game engines with the most recent game to use the engine being FiFa 17 </a:t>
            </a:r>
          </a:p>
        </p:txBody>
      </p:sp>
    </p:spTree>
    <p:extLst>
      <p:ext uri="{BB962C8B-B14F-4D97-AF65-F5344CB8AC3E}">
        <p14:creationId xmlns:p14="http://schemas.microsoft.com/office/powerpoint/2010/main" val="915493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833" y="335461"/>
            <a:ext cx="8534400" cy="1507067"/>
          </a:xfrm>
        </p:spPr>
        <p:txBody>
          <a:bodyPr/>
          <a:lstStyle/>
          <a:p>
            <a:r>
              <a:rPr lang="en-GB" dirty="0" smtClean="0"/>
              <a:t>Frostbite 3 </a:t>
            </a:r>
            <a:endParaRPr lang="en-GB" dirty="0"/>
          </a:p>
        </p:txBody>
      </p:sp>
      <p:sp>
        <p:nvSpPr>
          <p:cNvPr id="3" name="Content Placeholder 2"/>
          <p:cNvSpPr>
            <a:spLocks noGrp="1"/>
          </p:cNvSpPr>
          <p:nvPr>
            <p:ph idx="1"/>
          </p:nvPr>
        </p:nvSpPr>
        <p:spPr>
          <a:xfrm>
            <a:off x="379412" y="1842528"/>
            <a:ext cx="8534400" cy="3615267"/>
          </a:xfrm>
        </p:spPr>
        <p:txBody>
          <a:bodyPr/>
          <a:lstStyle/>
          <a:p>
            <a:r>
              <a:rPr lang="en-GB" dirty="0" smtClean="0">
                <a:solidFill>
                  <a:schemeClr val="tx1"/>
                </a:solidFill>
                <a:latin typeface="Agency FB" panose="020B0503020202020204" pitchFamily="34" charset="0"/>
              </a:rPr>
              <a:t>Frostbite 3 is a game engine that was developed in house by digital Illusions or DICE.</a:t>
            </a:r>
          </a:p>
          <a:p>
            <a:r>
              <a:rPr lang="en-GB" dirty="0" smtClean="0">
                <a:solidFill>
                  <a:schemeClr val="tx1"/>
                </a:solidFill>
                <a:latin typeface="Agency FB" panose="020B0503020202020204" pitchFamily="34" charset="0"/>
              </a:rPr>
              <a:t>The visuals in frostbite 3 give a whole knew look to games making them look beautiful and incredibly realistic. </a:t>
            </a:r>
          </a:p>
          <a:p>
            <a:r>
              <a:rPr lang="en-GB" dirty="0" smtClean="0">
                <a:solidFill>
                  <a:schemeClr val="tx1"/>
                </a:solidFill>
                <a:latin typeface="Agency FB" panose="020B0503020202020204" pitchFamily="34" charset="0"/>
              </a:rPr>
              <a:t>Frostbite 3 offers the player with an advance lighting system along with a built in global weather system which dynamically changes and effects the environment and gameplay. </a:t>
            </a:r>
            <a:endParaRPr lang="en-GB" dirty="0">
              <a:solidFill>
                <a:schemeClr val="tx1"/>
              </a:solidFill>
              <a:latin typeface="Agency FB" panose="020B0503020202020204" pitchFamily="34" charset="0"/>
            </a:endParaRPr>
          </a:p>
          <a:p>
            <a:r>
              <a:rPr lang="en-GB" dirty="0" smtClean="0">
                <a:solidFill>
                  <a:schemeClr val="tx1"/>
                </a:solidFill>
                <a:latin typeface="Agency FB" panose="020B0503020202020204" pitchFamily="34" charset="0"/>
              </a:rPr>
              <a:t>The engine also provides you with physics that are close to real life as seen with the levolution of buildings and the landscape in battlefield 4.</a:t>
            </a:r>
            <a:endParaRPr lang="en-GB" dirty="0">
              <a:solidFill>
                <a:schemeClr val="tx1"/>
              </a:solidFill>
              <a:latin typeface="Agency FB" panose="020B0503020202020204" pitchFamily="34" charset="0"/>
            </a:endParaRPr>
          </a:p>
        </p:txBody>
      </p:sp>
      <p:sp>
        <p:nvSpPr>
          <p:cNvPr id="4" name="Rectangle 3"/>
          <p:cNvSpPr/>
          <p:nvPr/>
        </p:nvSpPr>
        <p:spPr>
          <a:xfrm>
            <a:off x="3781503" y="6027003"/>
            <a:ext cx="4480714" cy="1200329"/>
          </a:xfrm>
          <a:prstGeom prst="rect">
            <a:avLst/>
          </a:prstGeom>
        </p:spPr>
        <p:txBody>
          <a:bodyPr wrap="none">
            <a:spAutoFit/>
          </a:bodyPr>
          <a:lstStyle/>
          <a:p>
            <a:r>
              <a:rPr lang="en-GB" sz="2400" dirty="0" smtClean="0">
                <a:latin typeface="Agency FB" panose="020B0503020202020204" pitchFamily="34" charset="0"/>
              </a:rPr>
              <a:t>Frostbite 3 - </a:t>
            </a:r>
            <a:r>
              <a:rPr lang="en-GB" sz="2400" dirty="0" smtClean="0">
                <a:latin typeface="Agency FB" panose="020B0503020202020204" pitchFamily="34" charset="0"/>
                <a:hlinkClick r:id="rId2"/>
              </a:rPr>
              <a:t>https://youtu.be/fBecEtNAavQ</a:t>
            </a:r>
            <a:endParaRPr lang="en-GB" sz="2400" dirty="0" smtClean="0">
              <a:latin typeface="Agency FB" panose="020B0503020202020204" pitchFamily="34" charset="0"/>
            </a:endParaRPr>
          </a:p>
          <a:p>
            <a:endParaRPr lang="en-GB" sz="2400" dirty="0" smtClean="0">
              <a:latin typeface="Agency FB" panose="020B0503020202020204" pitchFamily="34" charset="0"/>
            </a:endParaRPr>
          </a:p>
          <a:p>
            <a:endParaRPr lang="en-GB" sz="2400" dirty="0">
              <a:solidFill>
                <a:schemeClr val="accent1">
                  <a:lumMod val="75000"/>
                </a:schemeClr>
              </a:solidFill>
              <a:latin typeface="Agency FB" panose="020B0503020202020204" pitchFamily="34" charset="0"/>
            </a:endParaRPr>
          </a:p>
        </p:txBody>
      </p:sp>
    </p:spTree>
    <p:extLst>
      <p:ext uri="{BB962C8B-B14F-4D97-AF65-F5344CB8AC3E}">
        <p14:creationId xmlns:p14="http://schemas.microsoft.com/office/powerpoint/2010/main" val="9893163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645" y="483743"/>
            <a:ext cx="8534400" cy="1507067"/>
          </a:xfrm>
        </p:spPr>
        <p:txBody>
          <a:bodyPr/>
          <a:lstStyle/>
          <a:p>
            <a:r>
              <a:rPr lang="en-GB" dirty="0"/>
              <a:t>G</a:t>
            </a:r>
            <a:r>
              <a:rPr lang="en-GB" dirty="0" smtClean="0"/>
              <a:t>ameplay</a:t>
            </a:r>
            <a:endParaRPr lang="en-GB" dirty="0"/>
          </a:p>
        </p:txBody>
      </p:sp>
      <p:sp>
        <p:nvSpPr>
          <p:cNvPr id="4" name="Rectangle 3"/>
          <p:cNvSpPr/>
          <p:nvPr/>
        </p:nvSpPr>
        <p:spPr>
          <a:xfrm>
            <a:off x="677965" y="5690973"/>
            <a:ext cx="6170279" cy="923330"/>
          </a:xfrm>
          <a:prstGeom prst="rect">
            <a:avLst/>
          </a:prstGeom>
        </p:spPr>
        <p:txBody>
          <a:bodyPr wrap="none">
            <a:spAutoFit/>
          </a:bodyPr>
          <a:lstStyle/>
          <a:p>
            <a:r>
              <a:rPr lang="en-GB" dirty="0" smtClean="0">
                <a:solidFill>
                  <a:srgbClr val="FFC000"/>
                </a:solidFill>
                <a:hlinkClick r:id="rId2"/>
              </a:rPr>
              <a:t>Game play - </a:t>
            </a:r>
            <a:r>
              <a:rPr lang="en-GB" dirty="0" smtClean="0">
                <a:solidFill>
                  <a:srgbClr val="FFC000"/>
                </a:solidFill>
                <a:hlinkClick r:id="rId2"/>
              </a:rPr>
              <a:t>https://youtu.be/1FC3ve0c8oo?t=2m13s</a:t>
            </a:r>
            <a:endParaRPr lang="en-GB" dirty="0" smtClean="0">
              <a:solidFill>
                <a:srgbClr val="FFC000"/>
              </a:solidFill>
            </a:endParaRPr>
          </a:p>
          <a:p>
            <a:endParaRPr lang="en-GB" dirty="0" smtClean="0">
              <a:solidFill>
                <a:srgbClr val="FFC000"/>
              </a:solidFill>
            </a:endParaRPr>
          </a:p>
          <a:p>
            <a:endParaRPr lang="en-GB" dirty="0">
              <a:solidFill>
                <a:srgbClr val="FFC000"/>
              </a:solidFill>
            </a:endParaRPr>
          </a:p>
        </p:txBody>
      </p:sp>
      <p:sp>
        <p:nvSpPr>
          <p:cNvPr id="5" name="TextBox 4"/>
          <p:cNvSpPr txBox="1"/>
          <p:nvPr/>
        </p:nvSpPr>
        <p:spPr>
          <a:xfrm>
            <a:off x="560645" y="2080470"/>
            <a:ext cx="8675634" cy="2554545"/>
          </a:xfrm>
          <a:prstGeom prst="rect">
            <a:avLst/>
          </a:prstGeom>
          <a:noFill/>
        </p:spPr>
        <p:txBody>
          <a:bodyPr wrap="square" rtlCol="0">
            <a:spAutoFit/>
          </a:bodyPr>
          <a:lstStyle/>
          <a:p>
            <a:r>
              <a:rPr lang="en-GB" sz="2000" dirty="0" smtClean="0">
                <a:latin typeface="Agency FB" panose="020B0503020202020204" pitchFamily="34" charset="0"/>
              </a:rPr>
              <a:t>The gameplay in battlefield make it one of the leading games on the market in terms of first person shooters. It provides the player with a semi realistic view of what war could be like and the chaos it conveys. </a:t>
            </a:r>
          </a:p>
          <a:p>
            <a:endParaRPr lang="en-GB" sz="2000" dirty="0">
              <a:latin typeface="Agency FB" panose="020B0503020202020204" pitchFamily="34" charset="0"/>
            </a:endParaRPr>
          </a:p>
          <a:p>
            <a:r>
              <a:rPr lang="en-GB" sz="2000" dirty="0" smtClean="0">
                <a:latin typeface="Agency FB" panose="020B0503020202020204" pitchFamily="34" charset="0"/>
              </a:rPr>
              <a:t>The frostbite engine plays a big part in bringing the realism to the player and having an engine with this much capability means the developers can do more with the gameplay. The took advantage of these features with the dynamic events that completely change the map and having it so nearly every object in the game level can be destroyed including the landscape.  </a:t>
            </a:r>
            <a:endParaRPr lang="en-GB" sz="2000" dirty="0">
              <a:latin typeface="Agency FB" panose="020B0503020202020204" pitchFamily="34" charset="0"/>
            </a:endParaRPr>
          </a:p>
        </p:txBody>
      </p:sp>
    </p:spTree>
    <p:extLst>
      <p:ext uri="{BB962C8B-B14F-4D97-AF65-F5344CB8AC3E}">
        <p14:creationId xmlns:p14="http://schemas.microsoft.com/office/powerpoint/2010/main" val="35263920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0688" y="202803"/>
            <a:ext cx="8534400" cy="1507067"/>
          </a:xfrm>
        </p:spPr>
        <p:txBody>
          <a:bodyPr/>
          <a:lstStyle/>
          <a:p>
            <a:r>
              <a:rPr lang="en-GB" dirty="0" smtClean="0"/>
              <a:t>Lighting </a:t>
            </a:r>
            <a:endParaRPr lang="en-GB" dirty="0"/>
          </a:p>
        </p:txBody>
      </p:sp>
      <p:sp>
        <p:nvSpPr>
          <p:cNvPr id="3" name="Content Placeholder 2"/>
          <p:cNvSpPr>
            <a:spLocks noGrp="1"/>
          </p:cNvSpPr>
          <p:nvPr>
            <p:ph idx="1"/>
          </p:nvPr>
        </p:nvSpPr>
        <p:spPr>
          <a:xfrm>
            <a:off x="475735" y="135994"/>
            <a:ext cx="10515600" cy="4351338"/>
          </a:xfrm>
        </p:spPr>
        <p:txBody>
          <a:bodyPr/>
          <a:lstStyle/>
          <a:p>
            <a:r>
              <a:rPr lang="en-GB" dirty="0" smtClean="0">
                <a:solidFill>
                  <a:schemeClr val="tx1"/>
                </a:solidFill>
                <a:latin typeface="Agency FB" panose="020B0503020202020204" pitchFamily="34" charset="0"/>
              </a:rPr>
              <a:t>To me a stand out feature of battlefield is the lighting system that the engine provides as it makes everything in the world have a sense of realism and shows off the detail that has went into the game. It also works perfectly with the weather system to show off the massive and very beautiful landscape in both single and multiplayer.</a:t>
            </a:r>
            <a:endParaRPr lang="en-GB" dirty="0">
              <a:solidFill>
                <a:schemeClr val="tx1"/>
              </a:solidFill>
            </a:endParaRPr>
          </a:p>
        </p:txBody>
      </p:sp>
      <p:pic>
        <p:nvPicPr>
          <p:cNvPr id="4" name="Picture 3"/>
          <p:cNvPicPr>
            <a:picLocks noChangeAspect="1"/>
          </p:cNvPicPr>
          <p:nvPr/>
        </p:nvPicPr>
        <p:blipFill>
          <a:blip r:embed="rId2"/>
          <a:stretch>
            <a:fillRect/>
          </a:stretch>
        </p:blipFill>
        <p:spPr>
          <a:xfrm rot="21429189">
            <a:off x="7004737" y="3399558"/>
            <a:ext cx="4729662" cy="2661594"/>
          </a:xfrm>
          <a:prstGeom prst="rect">
            <a:avLst/>
          </a:prstGeom>
        </p:spPr>
      </p:pic>
      <p:sp>
        <p:nvSpPr>
          <p:cNvPr id="5" name="TextBox 4"/>
          <p:cNvSpPr txBox="1"/>
          <p:nvPr/>
        </p:nvSpPr>
        <p:spPr>
          <a:xfrm>
            <a:off x="8140133" y="6176963"/>
            <a:ext cx="3538148" cy="461665"/>
          </a:xfrm>
          <a:prstGeom prst="rect">
            <a:avLst/>
          </a:prstGeom>
          <a:noFill/>
        </p:spPr>
        <p:txBody>
          <a:bodyPr wrap="none" rtlCol="0">
            <a:spAutoFit/>
          </a:bodyPr>
          <a:lstStyle/>
          <a:p>
            <a:r>
              <a:rPr lang="en-GB" sz="2400" dirty="0" smtClean="0">
                <a:latin typeface="Agency FB" panose="020B0503020202020204" pitchFamily="34" charset="0"/>
              </a:rPr>
              <a:t>Lens flare happens in real life too..</a:t>
            </a:r>
            <a:endParaRPr lang="en-GB" sz="2400" dirty="0">
              <a:latin typeface="Agency FB" panose="020B0503020202020204" pitchFamily="34" charset="0"/>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5702" y="3459892"/>
            <a:ext cx="5652080" cy="3178736"/>
          </a:xfrm>
          <a:prstGeom prst="rect">
            <a:avLst/>
          </a:prstGeom>
        </p:spPr>
      </p:pic>
    </p:spTree>
    <p:extLst>
      <p:ext uri="{BB962C8B-B14F-4D97-AF65-F5344CB8AC3E}">
        <p14:creationId xmlns:p14="http://schemas.microsoft.com/office/powerpoint/2010/main" val="40218431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00062"/>
            <a:ext cx="10515600" cy="1325563"/>
          </a:xfrm>
        </p:spPr>
        <p:txBody>
          <a:bodyPr/>
          <a:lstStyle/>
          <a:p>
            <a:r>
              <a:rPr lang="en-GB" dirty="0" smtClean="0"/>
              <a:t>Physics </a:t>
            </a:r>
            <a:endParaRPr lang="en-GB" dirty="0"/>
          </a:p>
        </p:txBody>
      </p:sp>
      <p:sp>
        <p:nvSpPr>
          <p:cNvPr id="3" name="Content Placeholder 2"/>
          <p:cNvSpPr>
            <a:spLocks noGrp="1"/>
          </p:cNvSpPr>
          <p:nvPr>
            <p:ph idx="1"/>
          </p:nvPr>
        </p:nvSpPr>
        <p:spPr>
          <a:xfrm>
            <a:off x="838200" y="2226276"/>
            <a:ext cx="8534400" cy="3615267"/>
          </a:xfrm>
        </p:spPr>
        <p:txBody>
          <a:bodyPr>
            <a:normAutofit/>
          </a:bodyPr>
          <a:lstStyle/>
          <a:p>
            <a:pPr marL="0" indent="0">
              <a:buNone/>
            </a:pPr>
            <a:r>
              <a:rPr lang="en-GB" sz="2400" dirty="0" smtClean="0">
                <a:solidFill>
                  <a:schemeClr val="tx1"/>
                </a:solidFill>
                <a:latin typeface="Agency FB" panose="020B0503020202020204" pitchFamily="34" charset="0"/>
              </a:rPr>
              <a:t>The physics in battlefield have been important throughout the franchise and the frostbite engine has progressed with battlefield as the development of the battlefield franchise has needed more powerful and better engine. </a:t>
            </a:r>
          </a:p>
          <a:p>
            <a:pPr marL="0" indent="0">
              <a:buNone/>
            </a:pPr>
            <a:r>
              <a:rPr lang="en-GB" sz="2400" dirty="0" smtClean="0">
                <a:solidFill>
                  <a:schemeClr val="tx1"/>
                </a:solidFill>
                <a:latin typeface="Agency FB" panose="020B0503020202020204" pitchFamily="34" charset="0"/>
              </a:rPr>
              <a:t>As I have mentioned the best way to show off the physics in battlefield is the levolution aspects of the game and the weather system which interacts with all parts of the level completely changing the gameplay in some cases.  </a:t>
            </a:r>
          </a:p>
          <a:p>
            <a:pPr marL="0" indent="0">
              <a:buNone/>
            </a:pPr>
            <a:endParaRPr lang="en-GB" dirty="0">
              <a:latin typeface="Agency FB" panose="020B0503020202020204" pitchFamily="34" charset="0"/>
            </a:endParaRPr>
          </a:p>
          <a:p>
            <a:pPr marL="0" indent="0">
              <a:buNone/>
            </a:pPr>
            <a:r>
              <a:rPr lang="en-GB" dirty="0" smtClean="0">
                <a:solidFill>
                  <a:srgbClr val="FF9933"/>
                </a:solidFill>
                <a:latin typeface="Agency FB" panose="020B0503020202020204" pitchFamily="34" charset="0"/>
                <a:hlinkClick r:id="rId2"/>
              </a:rPr>
              <a:t>Levolution - </a:t>
            </a:r>
            <a:r>
              <a:rPr lang="en-GB" dirty="0" smtClean="0">
                <a:solidFill>
                  <a:srgbClr val="FF9933"/>
                </a:solidFill>
                <a:latin typeface="Agency FB" panose="020B0503020202020204" pitchFamily="34" charset="0"/>
                <a:hlinkClick r:id="rId2"/>
              </a:rPr>
              <a:t>https://www.youtube.com/watch?v=Q3W4FbsAqIY</a:t>
            </a:r>
            <a:endParaRPr lang="en-GB" dirty="0" smtClean="0">
              <a:solidFill>
                <a:srgbClr val="FF9933"/>
              </a:solidFill>
              <a:latin typeface="Agency FB" panose="020B0503020202020204" pitchFamily="34" charset="0"/>
            </a:endParaRPr>
          </a:p>
          <a:p>
            <a:pPr marL="0" indent="0">
              <a:buNone/>
            </a:pPr>
            <a:endParaRPr lang="en-GB" dirty="0" smtClean="0">
              <a:latin typeface="Agency FB" panose="020B0503020202020204" pitchFamily="34" charset="0"/>
            </a:endParaRPr>
          </a:p>
          <a:p>
            <a:pPr marL="0" indent="0">
              <a:buNone/>
            </a:pPr>
            <a:endParaRPr lang="en-GB" dirty="0"/>
          </a:p>
        </p:txBody>
      </p:sp>
      <p:pic>
        <p:nvPicPr>
          <p:cNvPr id="4" name="Picture 3"/>
          <p:cNvPicPr>
            <a:picLocks noChangeAspect="1"/>
          </p:cNvPicPr>
          <p:nvPr/>
        </p:nvPicPr>
        <p:blipFill>
          <a:blip r:embed="rId3">
            <a:clrChange>
              <a:clrFrom>
                <a:srgbClr val="78B1B3"/>
              </a:clrFrom>
              <a:clrTo>
                <a:srgbClr val="78B1B3">
                  <a:alpha val="0"/>
                </a:srgbClr>
              </a:clrTo>
            </a:clrChange>
          </a:blip>
          <a:stretch>
            <a:fillRect/>
          </a:stretch>
        </p:blipFill>
        <p:spPr>
          <a:xfrm rot="21300804">
            <a:off x="7248091" y="3988937"/>
            <a:ext cx="5124881" cy="2882746"/>
          </a:xfrm>
          <a:prstGeom prst="rect">
            <a:avLst/>
          </a:prstGeom>
        </p:spPr>
      </p:pic>
    </p:spTree>
    <p:extLst>
      <p:ext uri="{BB962C8B-B14F-4D97-AF65-F5344CB8AC3E}">
        <p14:creationId xmlns:p14="http://schemas.microsoft.com/office/powerpoint/2010/main" val="24931651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4299" y="162467"/>
            <a:ext cx="8534400" cy="1507067"/>
          </a:xfrm>
        </p:spPr>
        <p:txBody>
          <a:bodyPr/>
          <a:lstStyle/>
          <a:p>
            <a:r>
              <a:rPr lang="en-GB" dirty="0" smtClean="0"/>
              <a:t>References </a:t>
            </a:r>
            <a:endParaRPr lang="en-GB" dirty="0"/>
          </a:p>
        </p:txBody>
      </p:sp>
      <p:sp>
        <p:nvSpPr>
          <p:cNvPr id="3" name="Content Placeholder 2"/>
          <p:cNvSpPr>
            <a:spLocks noGrp="1"/>
          </p:cNvSpPr>
          <p:nvPr>
            <p:ph idx="1"/>
          </p:nvPr>
        </p:nvSpPr>
        <p:spPr>
          <a:xfrm>
            <a:off x="684212" y="2127421"/>
            <a:ext cx="8534400" cy="3615267"/>
          </a:xfrm>
        </p:spPr>
        <p:txBody>
          <a:bodyPr/>
          <a:lstStyle/>
          <a:p>
            <a:r>
              <a:rPr lang="en-GB" dirty="0" smtClean="0">
                <a:latin typeface="Agency FB" panose="020B0503020202020204" pitchFamily="34" charset="0"/>
                <a:hlinkClick r:id="rId2"/>
              </a:rPr>
              <a:t>http://www.cinemablend.com/games/Battlefield-4-Frostbite-3-Video-Notes-How-Destruction-Physics-Evolved-56985.html</a:t>
            </a:r>
            <a:endParaRPr lang="en-GB" dirty="0" smtClean="0">
              <a:latin typeface="Agency FB" panose="020B0503020202020204" pitchFamily="34" charset="0"/>
            </a:endParaRPr>
          </a:p>
          <a:p>
            <a:r>
              <a:rPr lang="en-GB" dirty="0" smtClean="0">
                <a:latin typeface="Agency FB" panose="020B0503020202020204" pitchFamily="34" charset="0"/>
                <a:hlinkClick r:id="rId3"/>
              </a:rPr>
              <a:t>https://www.youtube.com/watch?v=fBecEtNAavQ</a:t>
            </a:r>
            <a:endParaRPr lang="en-GB" dirty="0" smtClean="0">
              <a:latin typeface="Agency FB" panose="020B0503020202020204" pitchFamily="34" charset="0"/>
            </a:endParaRPr>
          </a:p>
          <a:p>
            <a:r>
              <a:rPr lang="en-GB" dirty="0" smtClean="0">
                <a:latin typeface="Agency FB" panose="020B0503020202020204" pitchFamily="34" charset="0"/>
                <a:hlinkClick r:id="rId4"/>
              </a:rPr>
              <a:t>http://www.frostbite.com/about/mission/</a:t>
            </a:r>
            <a:endParaRPr lang="en-GB" dirty="0" smtClean="0">
              <a:latin typeface="Agency FB" panose="020B0503020202020204" pitchFamily="34" charset="0"/>
            </a:endParaRPr>
          </a:p>
          <a:p>
            <a:r>
              <a:rPr lang="en-GB" dirty="0" smtClean="0">
                <a:latin typeface="Agency FB" panose="020B0503020202020204" pitchFamily="34" charset="0"/>
                <a:hlinkClick r:id="rId5"/>
              </a:rPr>
              <a:t>https://www.youtube.com/watch?v=Q3W4FbsAqIY</a:t>
            </a:r>
            <a:endParaRPr lang="en-GB" dirty="0" smtClean="0">
              <a:latin typeface="Agency FB" panose="020B0503020202020204" pitchFamily="34" charset="0"/>
            </a:endParaRPr>
          </a:p>
          <a:p>
            <a:r>
              <a:rPr lang="en-GB" dirty="0" smtClean="0">
                <a:latin typeface="Agency FB" panose="020B0503020202020204" pitchFamily="34" charset="0"/>
                <a:hlinkClick r:id="rId6"/>
              </a:rPr>
              <a:t>http://www.bit-tech.net/hardware/graphics/2013/11/27/battlefield-4-performance-analysis/1</a:t>
            </a:r>
            <a:r>
              <a:rPr lang="en-GB" dirty="0" smtClean="0">
                <a:latin typeface="Agency FB" panose="020B0503020202020204" pitchFamily="34" charset="0"/>
              </a:rPr>
              <a:t> </a:t>
            </a:r>
          </a:p>
          <a:p>
            <a:endParaRPr lang="en-GB" dirty="0" smtClean="0"/>
          </a:p>
          <a:p>
            <a:endParaRPr lang="en-GB" dirty="0" smtClean="0"/>
          </a:p>
          <a:p>
            <a:endParaRPr lang="en-GB" dirty="0" smtClean="0"/>
          </a:p>
        </p:txBody>
      </p:sp>
    </p:spTree>
    <p:extLst>
      <p:ext uri="{BB962C8B-B14F-4D97-AF65-F5344CB8AC3E}">
        <p14:creationId xmlns:p14="http://schemas.microsoft.com/office/powerpoint/2010/main" val="2328607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71676" y="2641489"/>
            <a:ext cx="4200259" cy="1325563"/>
          </a:xfrm>
        </p:spPr>
        <p:txBody>
          <a:bodyPr>
            <a:normAutofit fontScale="90000"/>
          </a:bodyPr>
          <a:lstStyle/>
          <a:p>
            <a:pPr algn="ctr"/>
            <a:r>
              <a:rPr lang="en-GB" sz="8800" dirty="0" smtClean="0">
                <a:latin typeface="Agency FB" panose="020B0503020202020204" pitchFamily="34" charset="0"/>
              </a:rPr>
              <a:t>Questions?</a:t>
            </a:r>
            <a:endParaRPr lang="en-GB" sz="8800" dirty="0">
              <a:latin typeface="Agency FB" panose="020B0503020202020204" pitchFamily="34" charset="0"/>
            </a:endParaRPr>
          </a:p>
        </p:txBody>
      </p:sp>
    </p:spTree>
    <p:extLst>
      <p:ext uri="{BB962C8B-B14F-4D97-AF65-F5344CB8AC3E}">
        <p14:creationId xmlns:p14="http://schemas.microsoft.com/office/powerpoint/2010/main" val="2827367583"/>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147</TotalTime>
  <Words>525</Words>
  <Application>Microsoft Office PowerPoint</Application>
  <PresentationFormat>Widescreen</PresentationFormat>
  <Paragraphs>34</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Agency FB</vt:lpstr>
      <vt:lpstr>Arial</vt:lpstr>
      <vt:lpstr>Century Gothic</vt:lpstr>
      <vt:lpstr>Wingdings 3</vt:lpstr>
      <vt:lpstr>Slice</vt:lpstr>
      <vt:lpstr>PowerPoint Presentation</vt:lpstr>
      <vt:lpstr>Battlefield 4 </vt:lpstr>
      <vt:lpstr>Frostbite 3 </vt:lpstr>
      <vt:lpstr>Gameplay</vt:lpstr>
      <vt:lpstr>Lighting </vt:lpstr>
      <vt:lpstr>Physics </vt:lpstr>
      <vt:lpstr>References </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mcauley</dc:creator>
  <cp:lastModifiedBy>matthew mcauley</cp:lastModifiedBy>
  <cp:revision>11</cp:revision>
  <dcterms:created xsi:type="dcterms:W3CDTF">2016-10-05T18:57:24Z</dcterms:created>
  <dcterms:modified xsi:type="dcterms:W3CDTF">2016-10-05T21:24:58Z</dcterms:modified>
</cp:coreProperties>
</file>

<file path=docProps/thumbnail.jpeg>
</file>